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</p:sldMasterIdLst>
  <p:notesMasterIdLst>
    <p:notesMasterId r:id="rId16"/>
  </p:notesMasterIdLst>
  <p:handoutMasterIdLst>
    <p:handoutMasterId r:id="rId17"/>
  </p:handoutMasterIdLst>
  <p:sldIdLst>
    <p:sldId id="271" r:id="rId3"/>
    <p:sldId id="270" r:id="rId4"/>
    <p:sldId id="268" r:id="rId5"/>
    <p:sldId id="267" r:id="rId6"/>
    <p:sldId id="262" r:id="rId7"/>
    <p:sldId id="269" r:id="rId8"/>
    <p:sldId id="263" r:id="rId9"/>
    <p:sldId id="264" r:id="rId10"/>
    <p:sldId id="274" r:id="rId11"/>
    <p:sldId id="265" r:id="rId12"/>
    <p:sldId id="272" r:id="rId13"/>
    <p:sldId id="273" r:id="rId14"/>
    <p:sldId id="266" r:id="rId15"/>
  </p:sldIdLst>
  <p:sldSz cx="9906000" cy="6858000" type="A4"/>
  <p:notesSz cx="6797675" cy="9926638"/>
  <p:defaultTextStyle>
    <a:defPPr>
      <a:defRPr lang="de-DE"/>
    </a:defPPr>
    <a:lvl1pPr marL="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3612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6068">
          <p15:clr>
            <a:srgbClr val="A4A3A4"/>
          </p15:clr>
        </p15:guide>
        <p15:guide id="5" pos="3120">
          <p15:clr>
            <a:srgbClr val="A4A3A4"/>
          </p15:clr>
        </p15:guide>
        <p15:guide id="6" pos="56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33"/>
    <a:srgbClr val="C6D9F1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9" autoAdjust="0"/>
    <p:restoredTop sz="96472" autoAdjust="0"/>
  </p:normalViewPr>
  <p:slideViewPr>
    <p:cSldViewPr>
      <p:cViewPr varScale="1">
        <p:scale>
          <a:sx n="65" d="100"/>
          <a:sy n="65" d="100"/>
        </p:scale>
        <p:origin x="1686" y="60"/>
      </p:cViewPr>
      <p:guideLst>
        <p:guide orient="horz" pos="2296"/>
        <p:guide orient="horz" pos="3612"/>
        <p:guide orient="horz" pos="981"/>
        <p:guide pos="6068"/>
        <p:guide pos="3120"/>
        <p:guide pos="566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73" d="100"/>
          <a:sy n="73" d="100"/>
        </p:scale>
        <p:origin x="-213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E40BE-1D10-4C80-A8BF-F5AF39EFA189}" type="datetimeFigureOut">
              <a:rPr lang="de-DE" smtClean="0"/>
              <a:t>26.05.2018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Smart Products &amp; Solutions	          Project Data Explorer	             Mohne - NASA	     SPS bb17, SS 2018</a:t>
            </a:r>
          </a:p>
          <a:p>
            <a:r>
              <a:rPr lang="de-DE"/>
              <a:t>
Smart Products &amp; Solutions	          Project Data Explorer	             Mohne - NASA	     SPS bb17, SS 2018</a:t>
            </a:r>
          </a:p>
          <a:p>
            <a:r>
              <a:rPr lang="de-DE"/>
              <a:t>
Smart Products &amp; Solutions, Project Data Explorer, Mohne - NASA, SPS bb17, SS 2018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B35EA-B9A0-4448-AC8F-A6EC22B331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88744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2285-C8C6-4668-B04E-FA4453CF6A76}" type="datetimeFigureOut">
              <a:rPr lang="de-AT" smtClean="0"/>
              <a:t>26.05.2018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AT"/>
              <a:t>Smart Products &amp; Solutions	          Project Data Explorer	             Mohne - NASA	     SPS bb17, SS 2018</a:t>
            </a:r>
          </a:p>
          <a:p>
            <a:r>
              <a:rPr lang="de-AT"/>
              <a:t>
Smart Products &amp; Solutions	          Project Data Explorer	             Mohne - NASA	     SPS bb17, SS 2018</a:t>
            </a:r>
          </a:p>
          <a:p>
            <a:r>
              <a:rPr lang="de-AT"/>
              <a:t>
Smart Products &amp; Solutions, Project Data Explorer, Mohne - NASA, SPS bb17, SS 2018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0D26-08C0-41F2-9EB8-4EF69F79B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3042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40"/>
            <a:ext cx="84201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2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26.05.2018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452696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6"/>
          <p:cNvSpPr txBox="1">
            <a:spLocks/>
          </p:cNvSpPr>
          <p:nvPr userDrawn="1"/>
        </p:nvSpPr>
        <p:spPr>
          <a:xfrm>
            <a:off x="589351" y="2130440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TITEL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740537" y="3212976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740537" y="3356992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40532" y="3501008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81854" y="274649"/>
            <a:ext cx="222885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5300" y="274649"/>
            <a:ext cx="652145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26.05.2018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0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61" y="332656"/>
            <a:ext cx="1622216" cy="96259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462"/>
            <a:ext cx="9906000" cy="26956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4767288"/>
            <a:ext cx="8420100" cy="1181993"/>
          </a:xfrm>
        </p:spPr>
        <p:txBody>
          <a:bodyPr>
            <a:normAutofit/>
          </a:bodyPr>
          <a:lstStyle>
            <a:lvl1pPr algn="r">
              <a:defRPr sz="3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802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lIns="91406" tIns="45703" rIns="91406" bIns="45703"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2"/>
          </a:xfrm>
          <a:prstGeom prst="rect">
            <a:avLst/>
          </a:prstGeom>
        </p:spPr>
        <p:txBody>
          <a:bodyPr lIns="91406" tIns="45703" rIns="91406" bIns="45703"/>
          <a:lstStyle>
            <a:lvl1pPr marL="0" indent="0" algn="ctr">
              <a:buNone/>
              <a:defRPr sz="2400"/>
            </a:lvl1pPr>
            <a:lvl2pPr marL="457028" indent="0" algn="ctr">
              <a:buNone/>
              <a:defRPr sz="2000"/>
            </a:lvl2pPr>
            <a:lvl3pPr marL="914056" indent="0" algn="ctr">
              <a:buNone/>
              <a:defRPr sz="1800"/>
            </a:lvl3pPr>
            <a:lvl4pPr marL="1371083" indent="0" algn="ctr">
              <a:buNone/>
              <a:defRPr sz="1600"/>
            </a:lvl4pPr>
            <a:lvl5pPr marL="1828108" indent="0" algn="ctr">
              <a:buNone/>
              <a:defRPr sz="1600"/>
            </a:lvl5pPr>
            <a:lvl6pPr marL="2285137" indent="0" algn="ctr">
              <a:buNone/>
              <a:defRPr sz="1600"/>
            </a:lvl6pPr>
            <a:lvl7pPr marL="2742166" indent="0" algn="ctr">
              <a:buNone/>
              <a:defRPr sz="1600"/>
            </a:lvl7pPr>
            <a:lvl8pPr marL="3199193" indent="0" algn="ctr">
              <a:buNone/>
              <a:defRPr sz="1600"/>
            </a:lvl8pPr>
            <a:lvl9pPr marL="365622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66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Qualitätsmanagement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19.11.2014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71" y="6356366"/>
            <a:ext cx="3343275" cy="365125"/>
          </a:xfrm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Johannes </a:t>
            </a:r>
            <a:r>
              <a:rPr lang="de-DE" dirty="0" err="1">
                <a:solidFill>
                  <a:prstClr val="black">
                    <a:tint val="75000"/>
                  </a:prstClr>
                </a:solidFill>
              </a:rPr>
              <a:t>Leucht</a:t>
            </a:r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, Benedikt Berg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7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A1786028-012E-4734-8960-CCFAF3BE873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6364" y="-2548"/>
            <a:ext cx="1849636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04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046" y="365134"/>
            <a:ext cx="8543925" cy="1325563"/>
          </a:xfrm>
          <a:prstGeom prst="rect">
            <a:avLst/>
          </a:prstGeom>
        </p:spPr>
        <p:txBody>
          <a:bodyPr lIns="91406" tIns="45703" rIns="91406" bIns="45703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Qualitätsmanagement 19.11.2014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Johannes Leucht, Benedikt Berg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0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pic>
        <p:nvPicPr>
          <p:cNvPr id="7" name="Inhaltsplatzhalt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27379"/>
            <a:ext cx="9945555" cy="1333293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de-AT" dirty="0"/>
              <a:t>Folie 1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 dirty="0"/>
              <a:t>Peter Affenzeller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Werkstoff- und Fertigungstechnik WS14/15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882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26.05.2018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34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4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115" y="1535114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26.05.2018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550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26.05.2018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58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26.05.2018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687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2976" y="27306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26.05.2018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516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9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649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8" indent="0">
              <a:buNone/>
              <a:defRPr sz="2800"/>
            </a:lvl2pPr>
            <a:lvl3pPr marL="914056" indent="0">
              <a:buNone/>
              <a:defRPr sz="2400"/>
            </a:lvl3pPr>
            <a:lvl4pPr marL="1371083" indent="0">
              <a:buNone/>
              <a:defRPr sz="2000"/>
            </a:lvl4pPr>
            <a:lvl5pPr marL="1828108" indent="0">
              <a:buNone/>
              <a:defRPr sz="2000"/>
            </a:lvl5pPr>
            <a:lvl6pPr marL="2285137" indent="0">
              <a:buNone/>
              <a:defRPr sz="2000"/>
            </a:lvl6pPr>
            <a:lvl7pPr marL="2742166" indent="0">
              <a:buNone/>
              <a:defRPr sz="2000"/>
            </a:lvl7pPr>
            <a:lvl8pPr marL="3199193" indent="0">
              <a:buNone/>
              <a:defRPr sz="2000"/>
            </a:lvl8pPr>
            <a:lvl9pPr marL="365622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649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26.05.2018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851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2111-BBF1-44FD-A6EE-26137E2DCDA8}" type="datetimeFigureOut">
              <a:rPr lang="de-AT" smtClean="0"/>
              <a:t>26.05.2018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99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06" tIns="45703" rIns="91406" bIns="45703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95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02111-BBF1-44FD-A6EE-26137E2DCDA8}" type="datetimeFigureOut">
              <a:rPr lang="de-AT" smtClean="0"/>
              <a:t>26.05.2018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84550" y="6356365"/>
            <a:ext cx="31369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99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632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80" r:id="rId11"/>
  </p:sldLayoutIdLst>
  <p:txStyles>
    <p:titleStyle>
      <a:lvl1pPr algn="ctr" defTabSz="91405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70" indent="-342770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70" indent="-285642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1" y="-36511"/>
            <a:ext cx="9906001" cy="1727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77" rIns="68555" bIns="34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00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56364" y="-36507"/>
            <a:ext cx="1849636" cy="1632693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681038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err="1">
                <a:solidFill>
                  <a:prstClr val="black">
                    <a:tint val="75000"/>
                  </a:prstClr>
                </a:solidFill>
              </a:rPr>
              <a:t>Qualitätsmanagement</a:t>
            </a:r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 19.11.2014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281371" y="6356365"/>
            <a:ext cx="3343275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Johannes </a:t>
            </a:r>
            <a:r>
              <a:rPr lang="de-DE" dirty="0" err="1">
                <a:solidFill>
                  <a:prstClr val="black">
                    <a:tint val="75000"/>
                  </a:prstClr>
                </a:solidFill>
              </a:rPr>
              <a:t>Leucht</a:t>
            </a:r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, Benedikt Berg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6996117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2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/>
  <p:txStyles>
    <p:titleStyle>
      <a:lvl1pPr algn="l" defTabSz="9140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6" indent="-228516" algn="l" defTabSz="9140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2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b="1" cap="all" dirty="0"/>
              <a:t>FH Kufstein </a:t>
            </a:r>
            <a:r>
              <a:rPr lang="de-DE" b="1" cap="all" dirty="0" err="1"/>
              <a:t>tirol</a:t>
            </a:r>
            <a:br>
              <a:rPr lang="de-DE" b="1" cap="all" dirty="0"/>
            </a:br>
            <a:r>
              <a:rPr lang="de-DE" b="0" dirty="0"/>
              <a:t>University </a:t>
            </a:r>
            <a:r>
              <a:rPr lang="de-DE" b="0" dirty="0" err="1"/>
              <a:t>of</a:t>
            </a:r>
            <a:r>
              <a:rPr lang="de-DE" b="0" dirty="0"/>
              <a:t> Applied </a:t>
            </a:r>
            <a:r>
              <a:rPr lang="de-DE" b="0" dirty="0" err="1"/>
              <a:t>Sciences</a:t>
            </a:r>
            <a:endParaRPr lang="de-DE" b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5" b="29185"/>
          <a:stretch/>
        </p:blipFill>
        <p:spPr>
          <a:xfrm>
            <a:off x="381000" y="1700808"/>
            <a:ext cx="915144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Datenübertragung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99A886-F000-7B45-8F82-D6C3470001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69650E9-3B9A-D64E-958E-44CE7B96684A}"/>
              </a:ext>
            </a:extLst>
          </p:cNvPr>
          <p:cNvSpPr txBox="1"/>
          <p:nvPr/>
        </p:nvSpPr>
        <p:spPr>
          <a:xfrm>
            <a:off x="704528" y="1772816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Tool für die Datenübertragung		</a:t>
            </a:r>
            <a:r>
              <a:rPr lang="en-GB" dirty="0" err="1"/>
              <a:t>ThingSpeak</a:t>
            </a:r>
            <a:r>
              <a:rPr lang="en-GB" dirty="0"/>
              <a:t> &amp; MATLAB</a:t>
            </a:r>
          </a:p>
          <a:p>
            <a:r>
              <a:rPr lang="de-DE" dirty="0"/>
              <a:t>Protokoll zur Übertragung			MQTT</a:t>
            </a:r>
          </a:p>
          <a:p>
            <a:endParaRPr lang="de-DE" dirty="0"/>
          </a:p>
          <a:p>
            <a:r>
              <a:rPr lang="de-DE" dirty="0"/>
              <a:t>Zu Übertragende Daten:</a:t>
            </a:r>
          </a:p>
          <a:p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Temperatur (Umgebung &amp; CPU)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Position im Raum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Luftfeuchtigkeit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RAM-Auslastung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Data </a:t>
            </a:r>
            <a:r>
              <a:rPr lang="de-DE" dirty="0" err="1"/>
              <a:t>Up</a:t>
            </a:r>
            <a:r>
              <a:rPr lang="de-DE" dirty="0"/>
              <a:t>- und Download (</a:t>
            </a:r>
            <a:r>
              <a:rPr lang="de-DE" dirty="0" err="1"/>
              <a:t>Raspberry</a:t>
            </a:r>
            <a:r>
              <a:rPr lang="de-DE" dirty="0"/>
              <a:t> Pi)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2357E9-8547-8C44-A8E3-B88A17F6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4" y="3789040"/>
            <a:ext cx="2434204" cy="512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07A9E2A-0994-B241-BAF6-87D51FE8A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5301208"/>
            <a:ext cx="2311400" cy="8763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CC6D59C-0AD0-114F-A532-0971F06D3855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FB91C96-48ED-1745-A980-204331A21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84784"/>
            <a:ext cx="7848872" cy="4680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 neuer Stern geht auf….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7B2360-CDE0-5A4A-BE79-6BAE4BBC9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F3E3807-B39C-6C44-927F-9D7BB2078D3B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79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Ein neuer Stern geht auf….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7B2360-CDE0-5A4A-BE79-6BAE4BBC9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F3E3807-B39C-6C44-927F-9D7BB2078D3B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D115409-C0D7-BE4B-9397-D191796C7A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2270" y="1661258"/>
            <a:ext cx="481744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0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C3C9D5-9E6F-9F4B-89DF-9D54F9D6E4E5}"/>
              </a:ext>
            </a:extLst>
          </p:cNvPr>
          <p:cNvSpPr txBox="1"/>
          <p:nvPr/>
        </p:nvSpPr>
        <p:spPr>
          <a:xfrm>
            <a:off x="488504" y="1837384"/>
            <a:ext cx="9145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</a:t>
            </a:r>
          </a:p>
          <a:p>
            <a:r>
              <a:rPr lang="de-DE" dirty="0"/>
              <a:t>        Einen Plan B zu haben ist sehr sinnvoll / notwendig</a:t>
            </a:r>
          </a:p>
          <a:p>
            <a:r>
              <a:rPr lang="de-DE" dirty="0"/>
              <a:t>        Bei der Projektgestaltung durch die FH war nicht klar welchen Zeitaufwand das beinhaltet </a:t>
            </a:r>
          </a:p>
          <a:p>
            <a:r>
              <a:rPr lang="de-DE" dirty="0"/>
              <a:t>        Flexibel und schnell an die neuen, meist widrigen Gegebenheiten anpassen</a:t>
            </a:r>
          </a:p>
          <a:p>
            <a:r>
              <a:rPr lang="de-DE" dirty="0"/>
              <a:t>       </a:t>
            </a:r>
            <a:endParaRPr lang="de-DE" b="1" dirty="0"/>
          </a:p>
          <a:p>
            <a:r>
              <a:rPr lang="de-DE" dirty="0"/>
              <a:t>       </a:t>
            </a:r>
          </a:p>
          <a:p>
            <a:endParaRPr lang="de-DE" dirty="0"/>
          </a:p>
          <a:p>
            <a:r>
              <a:rPr lang="de-DE" dirty="0"/>
              <a:t>        Fokus als Team besser gesetzt</a:t>
            </a:r>
          </a:p>
          <a:p>
            <a:r>
              <a:rPr lang="de-DE" dirty="0"/>
              <a:t>        Die richtigen Dinge umgesetzt</a:t>
            </a:r>
          </a:p>
          <a:p>
            <a:r>
              <a:rPr lang="de-DE" dirty="0"/>
              <a:t>        Individuelle Fähigkeiten verbessert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51F802-025B-8147-A493-F1B3ADDC4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4242286"/>
            <a:ext cx="3744416" cy="25794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0BF2D20-DC0E-B146-B87C-C2172EF6E5B9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8B4C830-CB62-0C4C-B1A4-BEE7B87FE899}"/>
              </a:ext>
            </a:extLst>
          </p:cNvPr>
          <p:cNvSpPr/>
          <p:nvPr/>
        </p:nvSpPr>
        <p:spPr>
          <a:xfrm>
            <a:off x="594273" y="21349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👉🏽</a:t>
            </a:r>
            <a:endParaRPr lang="de-DE" dirty="0">
              <a:effectLst/>
              <a:latin typeface="Apple Color Emoji" pitchFamily="2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7B4A175-BE37-454F-9F93-6071E118AF9E}"/>
              </a:ext>
            </a:extLst>
          </p:cNvPr>
          <p:cNvSpPr/>
          <p:nvPr/>
        </p:nvSpPr>
        <p:spPr>
          <a:xfrm>
            <a:off x="591794" y="349171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>
              <a:latin typeface="Apple Color Emoji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15F7CD8-391C-C743-A18E-68AF524F6739}"/>
              </a:ext>
            </a:extLst>
          </p:cNvPr>
          <p:cNvSpPr/>
          <p:nvPr/>
        </p:nvSpPr>
        <p:spPr>
          <a:xfrm>
            <a:off x="591794" y="24067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👉🏽</a:t>
            </a:r>
            <a:endParaRPr lang="de-DE" dirty="0">
              <a:effectLst/>
              <a:latin typeface="Apple Color Emoji" pitchFamily="2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A85F5EA-2B39-FC4D-9633-C3E9848A9BD5}"/>
              </a:ext>
            </a:extLst>
          </p:cNvPr>
          <p:cNvSpPr/>
          <p:nvPr/>
        </p:nvSpPr>
        <p:spPr>
          <a:xfrm>
            <a:off x="591794" y="26369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👉🏽</a:t>
            </a:r>
            <a:endParaRPr lang="de-DE" dirty="0">
              <a:effectLst/>
              <a:latin typeface="Apple Color Emoji" pitchFamily="2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F7B7B64-0F76-674D-B122-17EA5A01F799}"/>
              </a:ext>
            </a:extLst>
          </p:cNvPr>
          <p:cNvSpPr/>
          <p:nvPr/>
        </p:nvSpPr>
        <p:spPr>
          <a:xfrm>
            <a:off x="591794" y="40466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🤓</a:t>
            </a:r>
            <a:endParaRPr lang="de-DE" dirty="0">
              <a:effectLst/>
              <a:latin typeface="Apple Color Emoji" pitchFamily="2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EA7E566-9086-6746-BBE1-127935C9604B}"/>
              </a:ext>
            </a:extLst>
          </p:cNvPr>
          <p:cNvSpPr/>
          <p:nvPr/>
        </p:nvSpPr>
        <p:spPr>
          <a:xfrm>
            <a:off x="591794" y="43270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🤓</a:t>
            </a:r>
            <a:endParaRPr lang="de-DE" dirty="0">
              <a:effectLst/>
              <a:latin typeface="Apple Color Emoji" pitchFamily="2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203BBD4-3B03-8B4B-B549-2DC2C4CC2679}"/>
              </a:ext>
            </a:extLst>
          </p:cNvPr>
          <p:cNvSpPr/>
          <p:nvPr/>
        </p:nvSpPr>
        <p:spPr>
          <a:xfrm>
            <a:off x="591794" y="4609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pple Color Emoji" pitchFamily="2" charset="0"/>
              </a:rPr>
              <a:t>🤓</a:t>
            </a:r>
            <a:endParaRPr lang="de-DE" dirty="0">
              <a:effectLst/>
              <a:latin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23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Project Data Explorer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09B918D-C68F-4C4D-943A-E29D75FDB109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743260-23DF-F647-A203-1358EC064A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1" y="2492896"/>
            <a:ext cx="3295157" cy="23042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2D35B97-04C3-9A47-991B-4D2DF84B47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104" y="2492897"/>
            <a:ext cx="2958636" cy="244827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497705B-FA2B-7841-9013-D3925B008C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7" y="3083298"/>
            <a:ext cx="1267470" cy="12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5AAFD6B-D202-C043-BE11-E03F776E6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04" y="2204864"/>
            <a:ext cx="3960440" cy="269289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err="1"/>
              <a:t>Duregger</a:t>
            </a:r>
            <a:r>
              <a:rPr lang="de-DE" sz="2400" dirty="0"/>
              <a:t> Anna</a:t>
            </a:r>
          </a:p>
          <a:p>
            <a:pPr marL="0" indent="0">
              <a:buNone/>
            </a:pPr>
            <a:r>
              <a:rPr lang="de-DE" sz="2400" dirty="0"/>
              <a:t>Gruber Christian</a:t>
            </a:r>
          </a:p>
          <a:p>
            <a:pPr marL="0" indent="0">
              <a:buNone/>
            </a:pPr>
            <a:r>
              <a:rPr lang="de-DE" sz="2400" dirty="0"/>
              <a:t>Jungwirth Christoph</a:t>
            </a:r>
          </a:p>
          <a:p>
            <a:pPr marL="0" indent="0">
              <a:buNone/>
            </a:pPr>
            <a:r>
              <a:rPr lang="de-DE" sz="2400" dirty="0" err="1"/>
              <a:t>Möbes</a:t>
            </a:r>
            <a:r>
              <a:rPr lang="de-DE" sz="2400" dirty="0"/>
              <a:t> Maximilian</a:t>
            </a:r>
          </a:p>
          <a:p>
            <a:pPr marL="0" indent="0">
              <a:buNone/>
            </a:pPr>
            <a:r>
              <a:rPr lang="de-DE" sz="2400" dirty="0"/>
              <a:t>Paula Ludwig</a:t>
            </a:r>
          </a:p>
          <a:p>
            <a:pPr marL="0" indent="0">
              <a:buNone/>
            </a:pPr>
            <a:r>
              <a:rPr lang="de-DE" sz="2400" dirty="0" err="1"/>
              <a:t>Wiesmüller</a:t>
            </a:r>
            <a:r>
              <a:rPr lang="de-DE" sz="2400" dirty="0"/>
              <a:t> Markus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2E8053C-599E-6447-AE15-F587E66317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8504" y="195527"/>
            <a:ext cx="8915400" cy="90751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Team 2018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61CF73-4263-6C49-B5E9-D297BA52A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45E0A9-979A-E244-8DD5-194C726CE5ED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58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642747-8D28-C848-BBC1-EEC8F7813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84182"/>
            <a:ext cx="8915400" cy="4781122"/>
          </a:xfrm>
        </p:spPr>
        <p:txBody>
          <a:bodyPr>
            <a:normAutofit lnSpcReduction="10000"/>
          </a:bodyPr>
          <a:lstStyle/>
          <a:p>
            <a:r>
              <a:rPr lang="de-DE" sz="1600" dirty="0"/>
              <a:t>Eigenschaften des Fahrzeugs: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Fahrmodus</a:t>
            </a:r>
          </a:p>
          <a:p>
            <a:pPr lvl="2"/>
            <a:r>
              <a:rPr lang="de-DE" sz="1000" dirty="0"/>
              <a:t>Autonom (</a:t>
            </a:r>
            <a:r>
              <a:rPr lang="de-DE" sz="1000" dirty="0" err="1"/>
              <a:t>cloud-based</a:t>
            </a:r>
            <a:r>
              <a:rPr lang="de-DE" sz="1000" dirty="0"/>
              <a:t>, MATLAB, Ultraschall</a:t>
            </a:r>
            <a:r>
              <a:rPr lang="de-DE" sz="600" dirty="0"/>
              <a:t>)</a:t>
            </a:r>
          </a:p>
          <a:p>
            <a:pPr lvl="2"/>
            <a:endParaRPr lang="de-DE" sz="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Telemetrie-Daten erfassen und übertragen (MATLAB)</a:t>
            </a:r>
          </a:p>
          <a:p>
            <a:pPr lvl="2"/>
            <a:r>
              <a:rPr lang="de-DE" sz="1000" dirty="0"/>
              <a:t>CPU-</a:t>
            </a:r>
            <a:r>
              <a:rPr lang="de-DE" sz="1000" dirty="0" err="1"/>
              <a:t>Temp</a:t>
            </a:r>
            <a:r>
              <a:rPr lang="de-DE" sz="1000" dirty="0"/>
              <a:t>., Speicher Verbraucht, Datenübertragung</a:t>
            </a:r>
          </a:p>
          <a:p>
            <a:pPr lvl="2"/>
            <a:r>
              <a:rPr lang="de-DE" sz="1000" dirty="0"/>
              <a:t>Geschwindigkeit</a:t>
            </a:r>
          </a:p>
          <a:p>
            <a:pPr lvl="2"/>
            <a:r>
              <a:rPr lang="de-DE" sz="1000" dirty="0"/>
              <a:t>Beschleunigungsdaten</a:t>
            </a:r>
          </a:p>
          <a:p>
            <a:pPr lvl="2"/>
            <a:r>
              <a:rPr lang="de-DE" sz="1000" dirty="0"/>
              <a:t>Bild</a:t>
            </a:r>
          </a:p>
          <a:p>
            <a:r>
              <a:rPr lang="de-DE" sz="1600" dirty="0"/>
              <a:t>Datenerfassung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Umweltbedingungen</a:t>
            </a:r>
          </a:p>
          <a:p>
            <a:pPr lvl="2"/>
            <a:r>
              <a:rPr lang="de-DE" sz="1000" dirty="0"/>
              <a:t>Magnetfeld</a:t>
            </a:r>
          </a:p>
          <a:p>
            <a:pPr lvl="2"/>
            <a:r>
              <a:rPr lang="de-DE" sz="1000" dirty="0"/>
              <a:t>Temperatur</a:t>
            </a:r>
          </a:p>
          <a:p>
            <a:pPr lvl="2"/>
            <a:r>
              <a:rPr lang="de-DE" sz="1000" dirty="0" err="1"/>
              <a:t>Absolutdruck</a:t>
            </a:r>
            <a:endParaRPr lang="de-DE" sz="1000" dirty="0"/>
          </a:p>
          <a:p>
            <a:pPr lvl="2"/>
            <a:r>
              <a:rPr lang="de-DE" sz="1000" dirty="0"/>
              <a:t>Feuchtigkeit</a:t>
            </a:r>
          </a:p>
          <a:p>
            <a:r>
              <a:rPr lang="de-DE" sz="1600" dirty="0"/>
              <a:t>Digitaler Zwilling (MATLAB)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Fahrzeug / Drohne</a:t>
            </a:r>
          </a:p>
          <a:p>
            <a:r>
              <a:rPr lang="de-DE" sz="1600" dirty="0"/>
              <a:t>Simulation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 err="1"/>
              <a:t>Raspberry</a:t>
            </a:r>
            <a:r>
              <a:rPr lang="de-DE" sz="1400" dirty="0"/>
              <a:t> Pi &amp; </a:t>
            </a:r>
            <a:r>
              <a:rPr lang="de-DE" sz="1400" dirty="0" err="1"/>
              <a:t>Arduino</a:t>
            </a:r>
            <a:endParaRPr lang="de-DE" sz="1400" dirty="0"/>
          </a:p>
          <a:p>
            <a:r>
              <a:rPr lang="de-DE" sz="1600" dirty="0"/>
              <a:t>Tracks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Ferngesteuert (Vorgabe einer Abfolge von Sektoren)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1400" dirty="0"/>
              <a:t>Autonomes Fahren</a:t>
            </a:r>
          </a:p>
          <a:p>
            <a:pPr lvl="1"/>
            <a:endParaRPr lang="de-DE" sz="1000" dirty="0"/>
          </a:p>
          <a:p>
            <a:pPr lvl="2"/>
            <a:endParaRPr lang="de-DE" sz="200" dirty="0"/>
          </a:p>
          <a:p>
            <a:pPr lvl="2"/>
            <a:endParaRPr lang="de-DE" sz="1400" dirty="0"/>
          </a:p>
          <a:p>
            <a:pPr lvl="2"/>
            <a:endParaRPr lang="de-DE" sz="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Voraussetzungen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6D777A-AFDF-5446-83C3-333887EA9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01EA6F-40A2-3949-9763-9E5C828453CB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12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642747-8D28-C848-BBC1-EEC8F7813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/>
              <a:t>Anforderungen im Rahmen des „Kunden“ NASA: </a:t>
            </a:r>
          </a:p>
          <a:p>
            <a:pPr>
              <a:buFont typeface="Wingdings" pitchFamily="2" charset="2"/>
              <a:buChar char="ü"/>
            </a:pPr>
            <a:endParaRPr lang="de-DE" sz="2000" dirty="0"/>
          </a:p>
          <a:p>
            <a:pPr>
              <a:buFont typeface="Wingdings" pitchFamily="2" charset="2"/>
              <a:buChar char="ü"/>
            </a:pPr>
            <a:r>
              <a:rPr lang="de-DE" sz="2000" dirty="0"/>
              <a:t>Funktional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1600" dirty="0">
                <a:sym typeface="Wingdings" pitchFamily="2" charset="2"/>
              </a:rPr>
              <a:t>Einsetzbar für verschiedene Anforderungen / Missionen</a:t>
            </a:r>
            <a:endParaRPr lang="de-DE" sz="1600" dirty="0"/>
          </a:p>
          <a:p>
            <a:pPr>
              <a:buFont typeface="Wingdings" pitchFamily="2" charset="2"/>
              <a:buChar char="ü"/>
            </a:pPr>
            <a:r>
              <a:rPr lang="de-DE" sz="2000" dirty="0"/>
              <a:t>Wendig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1600" dirty="0">
                <a:sym typeface="Wingdings" pitchFamily="2" charset="2"/>
              </a:rPr>
              <a:t>Navigation in engen Höhlen und schwierigen Oberflächen</a:t>
            </a:r>
            <a:endParaRPr lang="de-DE" sz="1600" dirty="0"/>
          </a:p>
          <a:p>
            <a:pPr>
              <a:buFont typeface="Wingdings" pitchFamily="2" charset="2"/>
              <a:buChar char="ü"/>
            </a:pPr>
            <a:r>
              <a:rPr lang="de-DE" sz="2000" dirty="0"/>
              <a:t>Universell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1600" dirty="0">
                <a:sym typeface="Wingdings" pitchFamily="2" charset="2"/>
              </a:rPr>
              <a:t>Einsatz auf verschiedenen Himmelskörpern </a:t>
            </a:r>
          </a:p>
          <a:p>
            <a:pPr>
              <a:buFont typeface="Wingdings" pitchFamily="2" charset="2"/>
              <a:buChar char="ü"/>
            </a:pPr>
            <a:r>
              <a:rPr lang="de-DE" sz="2000" dirty="0">
                <a:sym typeface="Wingdings" pitchFamily="2" charset="2"/>
              </a:rPr>
              <a:t>Gewicht</a:t>
            </a:r>
            <a:r>
              <a:rPr lang="de-DE" sz="1600" dirty="0">
                <a:sym typeface="Wingdings" pitchFamily="2" charset="2"/>
              </a:rPr>
              <a:t>  Flexibel in unterschiedlichen atmosphärischen Bedingungen</a:t>
            </a:r>
          </a:p>
          <a:p>
            <a:pPr>
              <a:buFont typeface="Wingdings" pitchFamily="2" charset="2"/>
              <a:buChar char="ü"/>
            </a:pPr>
            <a:endParaRPr lang="de-DE" sz="20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4488" y="217920"/>
            <a:ext cx="8915400" cy="886244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Design Konzept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D4A98CB-7A33-7C47-B7D7-E3B942421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DA29DA3-A713-1444-B169-B458DFC4F3FD}"/>
              </a:ext>
            </a:extLst>
          </p:cNvPr>
          <p:cNvSpPr txBox="1"/>
          <p:nvPr/>
        </p:nvSpPr>
        <p:spPr>
          <a:xfrm>
            <a:off x="1009771" y="6464369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9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17072AB-CC1B-2D40-9AFF-90C75B560B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080" y="164828"/>
            <a:ext cx="8915400" cy="1018247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Design Konzept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C09341-FF39-724E-A03A-47A93536DB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6961" r="17764" b="9497"/>
          <a:stretch/>
        </p:blipFill>
        <p:spPr>
          <a:xfrm>
            <a:off x="2665955" y="2204864"/>
            <a:ext cx="3816424" cy="34563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DE5FD99-127A-FE47-8CB3-81B831F4D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8A05471-8BEE-0247-897E-ED667D7F4DA7}"/>
              </a:ext>
            </a:extLst>
          </p:cNvPr>
          <p:cNvSpPr txBox="1"/>
          <p:nvPr/>
        </p:nvSpPr>
        <p:spPr>
          <a:xfrm>
            <a:off x="6969224" y="2060848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Drehbar gelagerter Motor </a:t>
            </a:r>
            <a:r>
              <a:rPr lang="de-DE" dirty="0">
                <a:sym typeface="Wingdings" pitchFamily="2" charset="2"/>
              </a:rPr>
              <a:t> Flugmodus &amp; Antrieb für beide Fortbewegungsarten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6162E9-00FE-7948-8889-63F7CCAB75CA}"/>
              </a:ext>
            </a:extLst>
          </p:cNvPr>
          <p:cNvSpPr txBox="1"/>
          <p:nvPr/>
        </p:nvSpPr>
        <p:spPr>
          <a:xfrm>
            <a:off x="365467" y="4653136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 Reifen </a:t>
            </a:r>
            <a:r>
              <a:rPr lang="de-DE" dirty="0">
                <a:sym typeface="Wingdings" pitchFamily="2" charset="2"/>
              </a:rPr>
              <a:t> Fortbewegung am Boden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1562F2-4B15-CF48-82F3-DE17F70FCD5B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62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642747-8D28-C848-BBC1-EEC8F7813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200" dirty="0"/>
              <a:t>In der Drohne sind folgende Teile verbaut:</a:t>
            </a:r>
            <a:endParaRPr lang="de-DE" sz="2400" dirty="0"/>
          </a:p>
          <a:p>
            <a:pPr marL="0" indent="0">
              <a:buNone/>
            </a:pPr>
            <a:endParaRPr lang="de-DE" sz="2200" dirty="0"/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Grundplatte (Basis für alle Aufbauten)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 err="1"/>
              <a:t>Arduino</a:t>
            </a:r>
            <a:r>
              <a:rPr lang="de-DE" sz="1600" dirty="0"/>
              <a:t> Uno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 err="1"/>
              <a:t>Raspberry</a:t>
            </a:r>
            <a:r>
              <a:rPr lang="de-DE" sz="1600" dirty="0"/>
              <a:t> Pi 3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4 </a:t>
            </a:r>
            <a:r>
              <a:rPr lang="de-DE" sz="1600" dirty="0" err="1"/>
              <a:t>Esc´s</a:t>
            </a:r>
            <a:endParaRPr lang="de-DE" sz="1600" dirty="0"/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4 Motoren (</a:t>
            </a:r>
            <a:r>
              <a:rPr lang="de-DE" sz="1600" dirty="0" err="1"/>
              <a:t>brushless</a:t>
            </a:r>
            <a:r>
              <a:rPr lang="de-DE" sz="1600" dirty="0"/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4 Reifen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4 Servomotoren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Drehbar gelagerte Halterung für die </a:t>
            </a:r>
            <a:r>
              <a:rPr lang="de-DE" sz="1600" dirty="0" err="1"/>
              <a:t>Servos</a:t>
            </a:r>
            <a:r>
              <a:rPr lang="de-DE" sz="1600" dirty="0"/>
              <a:t> / Motoren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1 Ultraschallsensoren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Kamera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Power Distribution Board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MPU 6050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Gyroskop</a:t>
            </a:r>
          </a:p>
          <a:p>
            <a:pPr lvl="1">
              <a:buFont typeface="Wingdings" pitchFamily="2" charset="2"/>
              <a:buChar char="ü"/>
            </a:pPr>
            <a:r>
              <a:rPr lang="de-DE" sz="1600" dirty="0"/>
              <a:t>Line Tracking Sensor</a:t>
            </a:r>
          </a:p>
          <a:p>
            <a:pPr lvl="1">
              <a:buFont typeface="Wingdings" pitchFamily="2" charset="2"/>
              <a:buChar char="Ø"/>
            </a:pPr>
            <a:endParaRPr lang="de-DE" sz="12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7B2360-CDE0-5A4A-BE79-6BAE4BBC9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DAC4A-3C6A-1B4B-9CA4-3F81D3FEF5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6951" r="20075" b="13250"/>
          <a:stretch/>
        </p:blipFill>
        <p:spPr>
          <a:xfrm>
            <a:off x="6681192" y="2348880"/>
            <a:ext cx="2199422" cy="19899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F3E3807-B39C-6C44-927F-9D7BB2078D3B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30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Software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BFEAC7-9CCC-1C4E-85DD-F4B9BC39B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E07866B-E5E6-804E-9B93-75F7F9CD4839}"/>
              </a:ext>
            </a:extLst>
          </p:cNvPr>
          <p:cNvSpPr txBox="1"/>
          <p:nvPr/>
        </p:nvSpPr>
        <p:spPr>
          <a:xfrm>
            <a:off x="704528" y="1628800"/>
            <a:ext cx="84249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Programmiersprache: 		Python 3 (</a:t>
            </a:r>
            <a:r>
              <a:rPr lang="de-DE" dirty="0" err="1"/>
              <a:t>Raspberry</a:t>
            </a:r>
            <a:r>
              <a:rPr lang="de-DE" dirty="0"/>
              <a:t>) &amp; C (</a:t>
            </a:r>
            <a:r>
              <a:rPr lang="de-DE" dirty="0" err="1"/>
              <a:t>Arduino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I2C zwischen </a:t>
            </a:r>
            <a:r>
              <a:rPr lang="de-DE" dirty="0" err="1"/>
              <a:t>Arduino</a:t>
            </a:r>
            <a:r>
              <a:rPr lang="de-DE" dirty="0"/>
              <a:t> und </a:t>
            </a:r>
            <a:r>
              <a:rPr lang="de-DE" dirty="0" err="1"/>
              <a:t>Raspberry</a:t>
            </a:r>
            <a:r>
              <a:rPr lang="de-DE" dirty="0"/>
              <a:t> Pi 3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Bildaufnahme bei Auftreffen auf Hindernis (Upload auf Twitter, Mohne_2.0)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Steuerung der vier Motoren über die </a:t>
            </a:r>
            <a:r>
              <a:rPr lang="de-DE" dirty="0" err="1"/>
              <a:t>Esc´s</a:t>
            </a: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Steuerung der beweglichen Motorhalterungen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Fernsteuerung über Pfeiltasten am Laptop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Abstandsmessung (Ultraschallsensor) für autonomes Fahren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Samba Server auf dem </a:t>
            </a:r>
            <a:r>
              <a:rPr lang="de-DE" dirty="0" err="1"/>
              <a:t>Raspberry</a:t>
            </a:r>
            <a:r>
              <a:rPr lang="de-DE" dirty="0"/>
              <a:t> Pi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Line </a:t>
            </a:r>
            <a:r>
              <a:rPr lang="de-DE" dirty="0" err="1"/>
              <a:t>Tracker</a:t>
            </a:r>
            <a:r>
              <a:rPr lang="de-DE" dirty="0"/>
              <a:t>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Beschleunigung + Kräftemodell via Digitaler Zwilling (Position im Raum, etc.)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 err="1"/>
              <a:t>Telemetriedaten</a:t>
            </a:r>
            <a:r>
              <a:rPr lang="de-DE" dirty="0"/>
              <a:t> Upload auf </a:t>
            </a:r>
            <a:r>
              <a:rPr lang="de-DE" dirty="0" err="1"/>
              <a:t>ThingSpeak</a:t>
            </a: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4C4064-5BDE-9946-967F-2A0BD2A41E67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57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22F25-10D9-1947-A453-F1F1261D30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Simulation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BFEAC7-9CCC-1C4E-85DD-F4B9BC39B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34" y="5085184"/>
            <a:ext cx="1867118" cy="154504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34C4064-5BDE-9946-967F-2A0BD2A41E67}"/>
              </a:ext>
            </a:extLst>
          </p:cNvPr>
          <p:cNvSpPr txBox="1"/>
          <p:nvPr/>
        </p:nvSpPr>
        <p:spPr>
          <a:xfrm>
            <a:off x="1009771" y="6453336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bg1">
                    <a:lumMod val="75000"/>
                  </a:schemeClr>
                </a:solidFill>
              </a:rPr>
              <a:t>Smart Products &amp; Solutions	          Project Data Explorer	             Mohne - NASA	     SPS bb17,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SS 2018</a:t>
            </a:r>
            <a:endParaRPr lang="de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1CFD5A-B191-F14A-9B6C-B49DC9BA9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1" y="1723902"/>
            <a:ext cx="5515414" cy="43258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FEE9D6-81AE-3A48-AA7A-1B20D0431FF9}"/>
              </a:ext>
            </a:extLst>
          </p:cNvPr>
          <p:cNvSpPr txBox="1"/>
          <p:nvPr/>
        </p:nvSpPr>
        <p:spPr>
          <a:xfrm>
            <a:off x="5961112" y="1648358"/>
            <a:ext cx="3672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Eingesetzte Sensoren: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Ultraschallsensor (d &lt;= 50 cm)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Temperatursensor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de-DE" dirty="0"/>
              <a:t>Drehung der 4 </a:t>
            </a:r>
            <a:r>
              <a:rPr lang="de-DE" dirty="0" err="1"/>
              <a:t>Servos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 Simulation ist die Grundlage für das echte Model. 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95299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A4-Papier (210 x 297 mm)</PresentationFormat>
  <Paragraphs>131</Paragraphs>
  <Slides>13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Apple Color Emoji</vt:lpstr>
      <vt:lpstr>Arial</vt:lpstr>
      <vt:lpstr>Calibri</vt:lpstr>
      <vt:lpstr>Calibri Light</vt:lpstr>
      <vt:lpstr>Courier New</vt:lpstr>
      <vt:lpstr>Tahoma</vt:lpstr>
      <vt:lpstr>Wingdings</vt:lpstr>
      <vt:lpstr>Larissa</vt:lpstr>
      <vt:lpstr>Office Theme</vt:lpstr>
      <vt:lpstr>FH Kufstein tirol University of Applied Sciences</vt:lpstr>
      <vt:lpstr>Project Data Explorer</vt:lpstr>
      <vt:lpstr>Team 2018</vt:lpstr>
      <vt:lpstr>Voraussetzungen</vt:lpstr>
      <vt:lpstr>Design Konzept</vt:lpstr>
      <vt:lpstr>Design Konzept</vt:lpstr>
      <vt:lpstr>Hardware</vt:lpstr>
      <vt:lpstr>Software</vt:lpstr>
      <vt:lpstr>Simulation</vt:lpstr>
      <vt:lpstr>Datenübertragung</vt:lpstr>
      <vt:lpstr>Ein neuer Stern geht auf….</vt:lpstr>
      <vt:lpstr>Ein neuer Stern geht auf….</vt:lpstr>
      <vt:lpstr>Lessons Learned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Soetz Elisabeth</dc:creator>
  <cp:lastModifiedBy>Julia Fischer</cp:lastModifiedBy>
  <cp:revision>1698</cp:revision>
  <cp:lastPrinted>2014-11-18T18:27:02Z</cp:lastPrinted>
  <dcterms:created xsi:type="dcterms:W3CDTF">2013-09-30T07:24:49Z</dcterms:created>
  <dcterms:modified xsi:type="dcterms:W3CDTF">2018-05-26T10:38:22Z</dcterms:modified>
</cp:coreProperties>
</file>